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72" r:id="rId4"/>
    <p:sldId id="257" r:id="rId5"/>
    <p:sldId id="259" r:id="rId6"/>
    <p:sldId id="262" r:id="rId7"/>
    <p:sldId id="269" r:id="rId8"/>
    <p:sldId id="260" r:id="rId9"/>
    <p:sldId id="277" r:id="rId10"/>
    <p:sldId id="265" r:id="rId11"/>
    <p:sldId id="261" r:id="rId12"/>
    <p:sldId id="278" r:id="rId13"/>
    <p:sldId id="279" r:id="rId14"/>
    <p:sldId id="280" r:id="rId15"/>
    <p:sldId id="282" r:id="rId16"/>
    <p:sldId id="281" r:id="rId17"/>
    <p:sldId id="263" r:id="rId18"/>
    <p:sldId id="264" r:id="rId19"/>
    <p:sldId id="266" r:id="rId20"/>
    <p:sldId id="270" r:id="rId21"/>
    <p:sldId id="268" r:id="rId22"/>
    <p:sldId id="267" r:id="rId23"/>
    <p:sldId id="271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Noto Sans KR Medium" panose="020B0600000000000000" pitchFamily="34" charset="-127"/>
      <p:regular r:id="rId28"/>
    </p:embeddedFont>
    <p:embeddedFont>
      <p:font typeface="Noto Sans KR" panose="020B0500000000000000" pitchFamily="34" charset="-127"/>
      <p:regular r:id="rId29"/>
      <p:bold r:id="rId30"/>
    </p:embeddedFont>
    <p:embeddedFont>
      <p:font typeface="Noto Sans KR Black" panose="020B0A00000000000000" pitchFamily="34" charset="-127"/>
      <p:bold r:id="rId31"/>
    </p:embeddedFont>
    <p:embeddedFont>
      <p:font typeface="Noto Sans KR Light" panose="020B0300000000000000" pitchFamily="34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2BB"/>
    <a:srgbClr val="FEF42A"/>
    <a:srgbClr val="EEB500"/>
    <a:srgbClr val="FFF0C9"/>
    <a:srgbClr val="66CCFF"/>
    <a:srgbClr val="00FFFF"/>
    <a:srgbClr val="FFDF82"/>
    <a:srgbClr val="FFF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836" autoAdjust="0"/>
  </p:normalViewPr>
  <p:slideViewPr>
    <p:cSldViewPr snapToGrid="0">
      <p:cViewPr varScale="1">
        <p:scale>
          <a:sx n="93" d="100"/>
          <a:sy n="93" d="100"/>
        </p:scale>
        <p:origin x="12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1AB81-236B-41C9-A94F-079A686491EC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185C2-E74B-4B7A-83E4-281919363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9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태그란 한 단어로 정의한 상품의 특징</a:t>
            </a:r>
            <a:endParaRPr lang="en-US" altLang="ko-KR" dirty="0" smtClean="0"/>
          </a:p>
          <a:p>
            <a:r>
              <a:rPr lang="ko-KR" altLang="en-US" dirty="0" smtClean="0"/>
              <a:t>하나의 상품</a:t>
            </a:r>
            <a:r>
              <a:rPr lang="ko-KR" altLang="en-US" baseline="0" dirty="0" smtClean="0"/>
              <a:t> 당</a:t>
            </a:r>
            <a:r>
              <a:rPr lang="ko-KR" altLang="en-US" dirty="0" smtClean="0"/>
              <a:t> 여러 개의 태그가 존재함</a:t>
            </a:r>
            <a:endParaRPr lang="en-US" altLang="ko-KR" dirty="0" smtClean="0"/>
          </a:p>
          <a:p>
            <a:r>
              <a:rPr lang="ko-KR" altLang="en-US" dirty="0" smtClean="0"/>
              <a:t>이 태그를 종합해서 회원의 취향을 파악할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185C2-E74B-4B7A-83E4-2819193637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1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태그에 대해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태그의 역할은</a:t>
            </a:r>
            <a:endParaRPr lang="en-US" altLang="ko-KR" dirty="0" smtClean="0"/>
          </a:p>
          <a:p>
            <a:r>
              <a:rPr lang="ko-KR" altLang="en-US" dirty="0" smtClean="0"/>
              <a:t>제품의 특징 설명</a:t>
            </a:r>
            <a:endParaRPr lang="en-US" altLang="ko-KR" dirty="0" smtClean="0"/>
          </a:p>
          <a:p>
            <a:r>
              <a:rPr lang="ko-KR" altLang="en-US" dirty="0" smtClean="0"/>
              <a:t>회원의 </a:t>
            </a:r>
            <a:r>
              <a:rPr lang="ko-KR" altLang="en-US" dirty="0" err="1" smtClean="0"/>
              <a:t>호불호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제품 테이블과 회원 테이블이 각각 제품 태그와 회원이 선택한 태그 테이블을 사이에 두고 태그 테이블을 참조하고 있음 </a:t>
            </a:r>
            <a:r>
              <a:rPr lang="en-US" altLang="ko-KR" baseline="0" dirty="0" smtClean="0"/>
              <a:t>-&gt;</a:t>
            </a:r>
            <a:r>
              <a:rPr lang="ko-KR" altLang="en-US" baseline="0" dirty="0" smtClean="0"/>
              <a:t> 이러한 구조로 여러 개의 태그를 참조할 수 있게 됩니다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185C2-E74B-4B7A-83E4-2819193637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6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C2747-9844-75DE-E60F-21F005CA0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CA59AE-C98B-AD1B-A048-66B5A05DD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4FACC-7275-3478-0237-BA7DCC45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877BD4-541A-5C91-172E-279BDEB6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CE53B-8A47-A2A0-8B16-7ED8292C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334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6DE8-9BC5-71E5-5D10-7076B30E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43E25-75DC-027A-CA9E-3245CE6C2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E81265-C9DD-BAC2-C8D7-F9F5ADEED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6A98EE-A72A-5E54-D4C1-B4B8333E3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ACAD4A-E512-970B-545C-0F599CFDF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78CE3F-277D-2798-58C8-4EB6FB04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231CD5-C160-732B-52D3-B2C0CF88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5CC254-FB44-8FB6-D424-CFD173F8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0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9D628-E9C1-D745-184F-45E8E4F3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5B9F6D-802E-5626-5E77-4009A815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8D3A2-FD52-C49B-4F6C-053FDFE7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26D1E1-5899-47C8-2FD7-E92E3993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74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53790B-0F54-E6AE-8A4A-8F4F97382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C3DB01-DE66-1F16-2C2F-A4086CFC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C4F6D-0FDE-0B3E-90D0-BBE0A471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336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EED7-8F52-7DFF-8526-5D37B7D7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6D795-67D1-7ED7-E45E-C54C2F02B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18FD0-734E-CFCB-66E9-EFA17D37A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040944-F7A4-4008-F13D-1738B8661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4DE8F8-231D-A11B-63BB-622439F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037C3-DCFB-7D2E-FC50-5BB4669D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9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04AA6-B411-803B-EC48-07DDF8B0F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97DBD3-411D-ADD0-0201-C641C03B0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16474-0A1B-5B02-6194-BFC9868C1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5D5DF8-96FC-DF9A-08C8-C9F566F7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2FC05-5E6B-14EE-FA0B-620210DA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4FF15C-B3E6-AF5C-FB7B-2FB288A7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860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A2A12-836B-21B4-FF41-08B5ADC2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740A3-E510-852E-E686-63A745AC4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FBAA63-94C3-D7BA-3D15-86BC1EF4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01979-6BAE-3C10-AF5F-085325DE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0F7C3-6DB1-5EC0-E0FB-2FA67E60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231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583E04-5CB9-3AF0-9C80-82C84CE61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9BDE8F-9E9C-EAC3-E1A4-E0B64B39A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620D4-8F83-377C-2752-0921BB9A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9ACF8-AFE0-9AA1-E8D7-F78F93CE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D2913-D9AF-F4A0-B830-7214A5DB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2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3FC9B1-2392-BA6C-EF7D-9BE825C1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4FFAC-7DFE-F50D-4A1A-BF52C72F7DC4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DFFC2-F87D-A46D-B74B-87818F9C255C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578A4-9542-1B78-D546-BF0CA499364C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93DE5-4296-1C8C-6F2A-12E701154B6C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86A0D-58D3-F463-3944-20A1392888CF}"/>
              </a:ext>
            </a:extLst>
          </p:cNvPr>
          <p:cNvSpPr txBox="1"/>
          <p:nvPr userDrawn="1"/>
        </p:nvSpPr>
        <p:spPr>
          <a:xfrm>
            <a:off x="112143" y="1388719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 b="0" dirty="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234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기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0559B39-DFD2-82B0-6CEC-3E0A5882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50F67-31CB-6ABC-592F-2C08023FD8C3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72696-58DB-753E-7918-DED81C57E397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4788F6-CC60-A2B1-023F-CFF3CA2E7C93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FE744-A602-8FD8-2EBB-F4604C162A64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DFB3A-1D24-13EF-F927-7B47C49DAFEF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999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0559B39-DFD2-82B0-6CEC-3E0A5882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F80E2D-E8D7-D206-D563-E8E332899337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8983A8-7B94-CCF2-91C0-9480C8875985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F1A363-AA75-6DB6-EAD7-4C3C4757C0C9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33DF7B-36A6-644B-2F3D-BAADFA69D479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7683CC-AA47-FFE5-26D3-E8FA3CC21CE6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50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추가 요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0559B39-DFD2-82B0-6CEC-3E0A5882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3593E0-11D8-DC76-3045-DF2A17992F78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F1CC19-7C5A-E5C8-BAAB-2916FDD783BD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47287-67D4-24FD-E2C2-BA3B3309FF84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D20DE7-4587-4407-5495-EE1E1A899781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A85CE-0FEE-2C46-0735-B0C090DEE7FA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532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연 영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87E84A1-BBF0-DE9C-4904-31E479FC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10882-6685-4246-DB92-2877371D002E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DABF9F-522D-02CB-EB95-774060262DC6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CD0CB7-085C-F3C1-C360-7433EA19E78B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69BB9F-925D-5A9B-2610-6B008D8329C3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56B37-2FFE-9245-2433-2ED270481D41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714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D97B5-43EF-72F3-A9D1-ABB4AE1C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CC609-62D6-059B-412C-A08D3EA6A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E5EAA-41DD-2DA7-AA5B-4B969D76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D2B54-B9ED-F77C-D29B-6BF99C07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B4A66-97A0-1C9F-CA1B-038838B1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56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9803A-9637-59C3-4F78-C68FA48F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DFED2-E159-10A0-C603-0E6157B9F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B8E85-4DC3-E425-DE6B-5BF4F105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E4EFA-4CF6-ADF9-EF29-0CA7BE1A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445D3-E2DB-46F6-C250-A5F5573D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50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8BB4D-9F39-D5A3-9C80-E5FA1BCC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337A34-DA7D-B3D5-9618-548C1A357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D4AAD9-BA02-DF4D-51CF-3ACFE81CF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457A2-8E21-8880-39A1-37A1C964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7657CA-EAD6-DF0F-E5B9-5EE89B64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5B312-F58F-A7E5-C4F8-B3D0B6C6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7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FD5268-0768-CBB3-A555-BDD6C6B3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4FD7A8-8D08-C9FD-CCC8-CEAE2E5F5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8F994D-03A3-E938-2936-A7AABB8E3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BF7B2-F47C-4904-92D4-2B5264A79E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590D9-6E55-6F43-3CF8-9EE88B97D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E01938-0D4C-B421-1417-B0471DD7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5" r:id="rId4"/>
    <p:sldLayoutId id="2147483664" r:id="rId5"/>
    <p:sldLayoutId id="2147483663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microsoft.com/office/2007/relationships/hdphoto" Target="../media/hdphoto3.wdp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microsoft.com/office/2007/relationships/hdphoto" Target="../media/hdphoto8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C69224-AF4D-1ED3-EF6E-2526C678384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D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BB3C9BE0-9074-EBAB-10E7-8B4F4C26C4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53" y="860223"/>
            <a:ext cx="4711315" cy="4711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C8C44-6EDE-FEDD-461B-C9665264CEDA}"/>
              </a:ext>
            </a:extLst>
          </p:cNvPr>
          <p:cNvSpPr txBox="1"/>
          <p:nvPr/>
        </p:nvSpPr>
        <p:spPr>
          <a:xfrm>
            <a:off x="7969970" y="593080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스마트소프트웨어과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학년 </a:t>
            </a:r>
            <a:r>
              <a:rPr lang="ko-KR" altLang="en-US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팀프로젝트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9FDA8-7D36-D005-D75D-051E64128389}"/>
              </a:ext>
            </a:extLst>
          </p:cNvPr>
          <p:cNvSpPr txBox="1"/>
          <p:nvPr/>
        </p:nvSpPr>
        <p:spPr>
          <a:xfrm>
            <a:off x="9077645" y="5571538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한국폴리텍대학교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대전캠퍼스</a:t>
            </a:r>
            <a:endParaRPr lang="ko-KR" altLang="en-US" sz="1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6D5E0-F0A9-5217-BB38-93D93717A533}"/>
              </a:ext>
            </a:extLst>
          </p:cNvPr>
          <p:cNvSpPr txBox="1"/>
          <p:nvPr/>
        </p:nvSpPr>
        <p:spPr>
          <a:xfrm>
            <a:off x="1361678" y="4120450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맞춤형 과자 구독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서비스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3C5A58-8977-8569-B4FB-7A2E8A365507}"/>
              </a:ext>
            </a:extLst>
          </p:cNvPr>
          <p:cNvSpPr/>
          <p:nvPr/>
        </p:nvSpPr>
        <p:spPr>
          <a:xfrm>
            <a:off x="9205437" y="-297065"/>
            <a:ext cx="836023" cy="308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8C2A74-8125-41AA-58C1-BA21E4DB7B9E}"/>
              </a:ext>
            </a:extLst>
          </p:cNvPr>
          <p:cNvSpPr/>
          <p:nvPr/>
        </p:nvSpPr>
        <p:spPr>
          <a:xfrm>
            <a:off x="10519954" y="-452711"/>
            <a:ext cx="1114221" cy="4711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1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A8931-4B6C-6C39-7447-BD0DEB2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과자 추천 알고리즘</a:t>
            </a:r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4025FA3-8AF1-86DB-D141-E168573907D0}"/>
              </a:ext>
            </a:extLst>
          </p:cNvPr>
          <p:cNvGrpSpPr/>
          <p:nvPr/>
        </p:nvGrpSpPr>
        <p:grpSpPr>
          <a:xfrm>
            <a:off x="5540133" y="2855305"/>
            <a:ext cx="2657300" cy="1276484"/>
            <a:chOff x="2361751" y="1937200"/>
            <a:chExt cx="2657300" cy="12764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701D64-A162-09AC-3FE7-8E5F9DEC660E}"/>
                </a:ext>
              </a:extLst>
            </p:cNvPr>
            <p:cNvSpPr txBox="1"/>
            <p:nvPr/>
          </p:nvSpPr>
          <p:spPr>
            <a:xfrm>
              <a:off x="2543693" y="2905907"/>
              <a:ext cx="24753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1.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사용자의 선호를 태그로 수집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809FAFD-AE7C-63DC-2221-5D8E74BB7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1751" y="1937200"/>
              <a:ext cx="2618035" cy="722485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C30FE7C-5F5A-EB76-4FAF-8F551662F80B}"/>
              </a:ext>
            </a:extLst>
          </p:cNvPr>
          <p:cNvGrpSpPr/>
          <p:nvPr/>
        </p:nvGrpSpPr>
        <p:grpSpPr>
          <a:xfrm>
            <a:off x="7641402" y="2048220"/>
            <a:ext cx="3187626" cy="1174989"/>
            <a:chOff x="7041327" y="2038695"/>
            <a:chExt cx="3187626" cy="11749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B2CF5C-213D-58E2-A770-4C94F711D167}"/>
                </a:ext>
              </a:extLst>
            </p:cNvPr>
            <p:cNvSpPr txBox="1"/>
            <p:nvPr/>
          </p:nvSpPr>
          <p:spPr>
            <a:xfrm>
              <a:off x="7212315" y="2905907"/>
              <a:ext cx="2845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</a:t>
              </a:r>
              <a:r>
                <a:rPr lang="en-US" altLang="ko-KR" sz="1400"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140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가중치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순으로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태그에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점수를 부여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0D8F4AE-33FA-3BE2-AFE6-39A727131C7B}"/>
                </a:ext>
              </a:extLst>
            </p:cNvPr>
            <p:cNvGrpSpPr/>
            <p:nvPr/>
          </p:nvGrpSpPr>
          <p:grpSpPr>
            <a:xfrm>
              <a:off x="7041327" y="2038695"/>
              <a:ext cx="3187626" cy="553848"/>
              <a:chOff x="6888039" y="1626838"/>
              <a:chExt cx="3187626" cy="553848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7D4835E-F344-6C31-F8B9-0266AB75FEBB}"/>
                  </a:ext>
                </a:extLst>
              </p:cNvPr>
              <p:cNvSpPr/>
              <p:nvPr/>
            </p:nvSpPr>
            <p:spPr>
              <a:xfrm>
                <a:off x="6888039" y="162683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달달함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5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B7804FE-00F0-2B4F-DA6A-6303A9E11128}"/>
                  </a:ext>
                </a:extLst>
              </p:cNvPr>
              <p:cNvSpPr/>
              <p:nvPr/>
            </p:nvSpPr>
            <p:spPr>
              <a:xfrm>
                <a:off x="8002464" y="162683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짭짤함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1CAE6DFD-43FD-F366-2A38-A9E32B32B3C1}"/>
                  </a:ext>
                </a:extLst>
              </p:cNvPr>
              <p:cNvSpPr/>
              <p:nvPr/>
            </p:nvSpPr>
            <p:spPr>
              <a:xfrm>
                <a:off x="9104115" y="162683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매움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3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18273112-B663-8A66-63AD-25717FF9FBD7}"/>
                  </a:ext>
                </a:extLst>
              </p:cNvPr>
              <p:cNvSpPr/>
              <p:nvPr/>
            </p:nvSpPr>
            <p:spPr>
              <a:xfrm>
                <a:off x="6888039" y="1966547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상큼함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E502B6AD-127A-2D8F-9C1D-2077BD6C2401}"/>
                  </a:ext>
                </a:extLst>
              </p:cNvPr>
              <p:cNvSpPr/>
              <p:nvPr/>
            </p:nvSpPr>
            <p:spPr>
              <a:xfrm>
                <a:off x="8002464" y="1966547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양이 많음 </a:t>
                </a:r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3E9B3916-801D-65EC-E204-D9C294BA2B4A}"/>
                  </a:ext>
                </a:extLst>
              </p:cNvPr>
              <p:cNvSpPr/>
              <p:nvPr/>
            </p:nvSpPr>
            <p:spPr>
              <a:xfrm>
                <a:off x="9104115" y="1966547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시큼함 </a:t>
                </a:r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0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DEC024A-8E26-80F0-51A9-2EAAFDD917B6}"/>
              </a:ext>
            </a:extLst>
          </p:cNvPr>
          <p:cNvGrpSpPr/>
          <p:nvPr/>
        </p:nvGrpSpPr>
        <p:grpSpPr>
          <a:xfrm>
            <a:off x="7262394" y="3611254"/>
            <a:ext cx="4241860" cy="1655064"/>
            <a:chOff x="6662319" y="3601729"/>
            <a:chExt cx="4241860" cy="16550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8983C0-9D2C-2344-A255-E257EAE10CC9}"/>
                </a:ext>
              </a:extLst>
            </p:cNvPr>
            <p:cNvSpPr txBox="1"/>
            <p:nvPr/>
          </p:nvSpPr>
          <p:spPr>
            <a:xfrm>
              <a:off x="7288289" y="4949016"/>
              <a:ext cx="3175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4.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점수에 따라 내림차순으로 상품을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정렬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C2F1C16-7736-B7C1-8A1E-C03282F9653C}"/>
                </a:ext>
              </a:extLst>
            </p:cNvPr>
            <p:cNvGrpSpPr/>
            <p:nvPr/>
          </p:nvGrpSpPr>
          <p:grpSpPr>
            <a:xfrm>
              <a:off x="6662319" y="3601729"/>
              <a:ext cx="4241860" cy="1266113"/>
              <a:chOff x="6662319" y="3601729"/>
              <a:chExt cx="4241860" cy="1266113"/>
            </a:xfrm>
          </p:grpSpPr>
          <p:pic>
            <p:nvPicPr>
              <p:cNvPr id="27" name="그림 2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10647CF-B33A-DE83-4D6A-7DC654A55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066" y="3601729"/>
                <a:ext cx="1266113" cy="126611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7723D89-3A96-68CC-04C4-D94508FB8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6878" y="3785403"/>
                <a:ext cx="898764" cy="898764"/>
              </a:xfrm>
              <a:prstGeom prst="rect">
                <a:avLst/>
              </a:prstGeom>
            </p:spPr>
          </p:pic>
          <p:pic>
            <p:nvPicPr>
              <p:cNvPr id="31" name="그림 30" descr="텍스트, 어두운이(가) 표시된 사진&#10;&#10;자동 생성된 설명">
                <a:extLst>
                  <a:ext uri="{FF2B5EF4-FFF2-40B4-BE49-F238E27FC236}">
                    <a16:creationId xmlns:a16="http://schemas.microsoft.com/office/drawing/2014/main" id="{A06E67BC-03CC-ED0E-7F1E-C3E9C7B52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6781" y="3719524"/>
                <a:ext cx="1030523" cy="103052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635F74D-D556-C5D8-68CB-C5EB9C891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4802" y="3719524"/>
                <a:ext cx="1030523" cy="1030523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790F0E4-8828-118A-69D0-7DE774AAD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2319" y="3754360"/>
                <a:ext cx="960850" cy="960850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0D4461F-4FAC-05CC-56B5-A8A783026ADF}"/>
              </a:ext>
            </a:extLst>
          </p:cNvPr>
          <p:cNvGrpSpPr/>
          <p:nvPr/>
        </p:nvGrpSpPr>
        <p:grpSpPr>
          <a:xfrm>
            <a:off x="2570697" y="3663933"/>
            <a:ext cx="3586238" cy="1602386"/>
            <a:chOff x="1970622" y="3654408"/>
            <a:chExt cx="3586238" cy="1602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A289F6-EF02-C0AD-F890-88D711DF5DDD}"/>
                </a:ext>
              </a:extLst>
            </p:cNvPr>
            <p:cNvSpPr txBox="1"/>
            <p:nvPr/>
          </p:nvSpPr>
          <p:spPr>
            <a:xfrm>
              <a:off x="1970622" y="4949017"/>
              <a:ext cx="35862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3.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관계되어 있는 태그에 따라 상품에 점수 부여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B3FC24D-87A0-850E-E249-A4805F57C1F8}"/>
                </a:ext>
              </a:extLst>
            </p:cNvPr>
            <p:cNvGrpSpPr/>
            <p:nvPr/>
          </p:nvGrpSpPr>
          <p:grpSpPr>
            <a:xfrm>
              <a:off x="2620669" y="3654408"/>
              <a:ext cx="2100199" cy="1213434"/>
              <a:chOff x="3064051" y="3642493"/>
              <a:chExt cx="2100199" cy="121343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507D57B-5B6E-E03A-CE18-02EEB9816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4051" y="3642493"/>
                <a:ext cx="1213434" cy="1213434"/>
              </a:xfrm>
              <a:prstGeom prst="rect">
                <a:avLst/>
              </a:prstGeom>
            </p:spPr>
          </p:pic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D7C96A6A-2FD1-22B2-6E14-1EC1B80EAF89}"/>
                  </a:ext>
                </a:extLst>
              </p:cNvPr>
              <p:cNvSpPr/>
              <p:nvPr/>
            </p:nvSpPr>
            <p:spPr>
              <a:xfrm>
                <a:off x="4192700" y="3943411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고소함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5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62B36D2-6CF8-3E9C-D839-9534CC6E63B8}"/>
                  </a:ext>
                </a:extLst>
              </p:cNvPr>
              <p:cNvSpPr/>
              <p:nvPr/>
            </p:nvSpPr>
            <p:spPr>
              <a:xfrm>
                <a:off x="4192700" y="427105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짭짤함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85C5EC1-DD8E-AD97-86FC-4CD957F21CF5}"/>
              </a:ext>
            </a:extLst>
          </p:cNvPr>
          <p:cNvGrpSpPr/>
          <p:nvPr/>
        </p:nvGrpSpPr>
        <p:grpSpPr>
          <a:xfrm>
            <a:off x="4282590" y="1722533"/>
            <a:ext cx="4981303" cy="3028099"/>
            <a:chOff x="4171406" y="1567543"/>
            <a:chExt cx="4981303" cy="3028099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3960E984-16E0-1E5A-0199-C9856298A027}"/>
                </a:ext>
              </a:extLst>
            </p:cNvPr>
            <p:cNvSpPr/>
            <p:nvPr/>
          </p:nvSpPr>
          <p:spPr>
            <a:xfrm>
              <a:off x="4171406" y="1567543"/>
              <a:ext cx="4981303" cy="3028099"/>
            </a:xfrm>
            <a:prstGeom prst="roundRect">
              <a:avLst>
                <a:gd name="adj" fmla="val 476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9E3AAF2-670B-1A26-51AB-F815848E867E}"/>
                </a:ext>
              </a:extLst>
            </p:cNvPr>
            <p:cNvSpPr txBox="1"/>
            <p:nvPr/>
          </p:nvSpPr>
          <p:spPr>
            <a:xfrm>
              <a:off x="5239232" y="4172131"/>
              <a:ext cx="2845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5.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순위를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이용하여 추천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상품을 추출</a:t>
              </a: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3A97C764-0CF3-F575-2A19-3AA7272F5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504" y="2861570"/>
              <a:ext cx="1263916" cy="1263916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559DB35C-7B2B-B223-9578-8D02BE4B7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84" y="2957651"/>
              <a:ext cx="1000550" cy="1000550"/>
            </a:xfrm>
            <a:prstGeom prst="rect">
              <a:avLst/>
            </a:prstGeom>
          </p:spPr>
        </p:pic>
        <p:pic>
          <p:nvPicPr>
            <p:cNvPr id="69" name="그림 68" descr="텍스트이(가) 표시된 사진&#10;&#10;자동 생성된 설명">
              <a:extLst>
                <a:ext uri="{FF2B5EF4-FFF2-40B4-BE49-F238E27FC236}">
                  <a16:creationId xmlns:a16="http://schemas.microsoft.com/office/drawing/2014/main" id="{55881CA6-5101-B204-1ED1-541C48A1B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912" y="1681523"/>
              <a:ext cx="1085222" cy="1085222"/>
            </a:xfrm>
            <a:prstGeom prst="rect">
              <a:avLst/>
            </a:prstGeom>
          </p:spPr>
        </p:pic>
        <p:pic>
          <p:nvPicPr>
            <p:cNvPr id="70" name="그림 69" descr="텍스트이(가) 표시된 사진&#10;&#10;자동 생성된 설명">
              <a:extLst>
                <a:ext uri="{FF2B5EF4-FFF2-40B4-BE49-F238E27FC236}">
                  <a16:creationId xmlns:a16="http://schemas.microsoft.com/office/drawing/2014/main" id="{745960CF-D847-7526-3ABA-BA1A512FB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282" y="2743429"/>
              <a:ext cx="1600132" cy="1600132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1F160C3E-E3C7-8E2B-ECCA-262CC75CF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540" y="1692233"/>
              <a:ext cx="1040705" cy="104070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70E54538-788B-1EFA-96D7-9502B406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415" y="1605763"/>
              <a:ext cx="1302742" cy="1302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11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324 L -0.20664 -0.13009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13BEA-ACA0-DBC3-1F60-4B530857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 구매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B3875-5B1C-A4B3-C6F9-D58E6F96C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3" r="12952" b="51579"/>
          <a:stretch/>
        </p:blipFill>
        <p:spPr>
          <a:xfrm>
            <a:off x="2351985" y="2385256"/>
            <a:ext cx="3122342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8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DAB3875-5B1C-A4B3-C6F9-D58E6F96C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11973" r="12952" b="51579"/>
          <a:stretch/>
        </p:blipFill>
        <p:spPr>
          <a:xfrm>
            <a:off x="2351985" y="2385256"/>
            <a:ext cx="3122342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F13BEA-ACA0-DBC3-1F60-4B530857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 구매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2A44CF-5DB3-25ED-2977-1A02D19665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26" r="13474"/>
          <a:stretch/>
        </p:blipFill>
        <p:spPr>
          <a:xfrm>
            <a:off x="3581400" y="2092034"/>
            <a:ext cx="3922296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13BEA-ACA0-DBC3-1F60-4B530857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 구매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B3875-5B1C-A4B3-C6F9-D58E6F96C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11973" r="12952" b="51579"/>
          <a:stretch/>
        </p:blipFill>
        <p:spPr>
          <a:xfrm>
            <a:off x="2351985" y="2385256"/>
            <a:ext cx="3122342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2A44CF-5DB3-25ED-2977-1A02D1966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14426" r="13474"/>
          <a:stretch/>
        </p:blipFill>
        <p:spPr>
          <a:xfrm>
            <a:off x="3581400" y="2092034"/>
            <a:ext cx="3922296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B607DF-E169-0EB1-B0CB-3FB88EC746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18" r="15221" b="21579"/>
          <a:stretch/>
        </p:blipFill>
        <p:spPr>
          <a:xfrm>
            <a:off x="5027704" y="1699473"/>
            <a:ext cx="4812311" cy="3495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2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13BEA-ACA0-DBC3-1F60-4B530857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 구매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AB3875-5B1C-A4B3-C6F9-D58E6F96C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11973" r="12952" b="51579"/>
          <a:stretch/>
        </p:blipFill>
        <p:spPr>
          <a:xfrm>
            <a:off x="2351985" y="2385256"/>
            <a:ext cx="3122342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2A44CF-5DB3-25ED-2977-1A02D1966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14426" r="13474"/>
          <a:stretch/>
        </p:blipFill>
        <p:spPr>
          <a:xfrm>
            <a:off x="3581400" y="2092034"/>
            <a:ext cx="3922296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B607DF-E169-0EB1-B0CB-3FB88EC746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16118" r="15221" b="21579"/>
          <a:stretch/>
        </p:blipFill>
        <p:spPr>
          <a:xfrm>
            <a:off x="5027704" y="1699473"/>
            <a:ext cx="4812311" cy="3495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1922B3-BDF4-8008-4297-16870E759E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808" r="14571" b="19473"/>
          <a:stretch/>
        </p:blipFill>
        <p:spPr>
          <a:xfrm>
            <a:off x="6614469" y="1481568"/>
            <a:ext cx="5049830" cy="3495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11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FF7F13-C0B2-4482-8DA6-5BB5F783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24" y="1970484"/>
            <a:ext cx="3233401" cy="319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066FDB-E19A-520A-F3E2-807E8AE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252130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FF7F13-C0B2-4482-8DA6-5BB5F783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824" y="1970484"/>
            <a:ext cx="3233401" cy="319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066FDB-E19A-520A-F3E2-807E8AE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5965D-C982-FD74-CB7A-4C700F719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36" r="17854" b="28591"/>
          <a:stretch/>
        </p:blipFill>
        <p:spPr>
          <a:xfrm>
            <a:off x="4720657" y="1964962"/>
            <a:ext cx="4296251" cy="3200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0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FF7F13-C0B2-4482-8DA6-5BB5F783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824" y="1970484"/>
            <a:ext cx="3233401" cy="319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066FDB-E19A-520A-F3E2-807E8AE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5965D-C982-FD74-CB7A-4C700F719B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16436" r="17854" b="28591"/>
          <a:stretch/>
        </p:blipFill>
        <p:spPr>
          <a:xfrm>
            <a:off x="4720657" y="1964962"/>
            <a:ext cx="4296251" cy="3200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52D986-39D7-23A0-2B0E-022E26C52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39" y="1514105"/>
            <a:ext cx="4394402" cy="43417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7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0D5E1-B5A0-18F3-2BC2-AF5577C0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데이터 </a:t>
            </a:r>
            <a:r>
              <a:rPr lang="ko-KR" altLang="en-US" dirty="0"/>
              <a:t>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347588-BD1B-4B98-B5AB-315194E1E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75"/>
          <a:stretch/>
        </p:blipFill>
        <p:spPr>
          <a:xfrm>
            <a:off x="3581400" y="1620024"/>
            <a:ext cx="6574767" cy="4158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8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0AAB6-C506-0A97-A9AC-319CD0F2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라이브러리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DB221E-B1C0-D246-4A35-8B7A25AE7679}"/>
              </a:ext>
            </a:extLst>
          </p:cNvPr>
          <p:cNvGrpSpPr/>
          <p:nvPr/>
        </p:nvGrpSpPr>
        <p:grpSpPr>
          <a:xfrm>
            <a:off x="2194654" y="1827930"/>
            <a:ext cx="2773491" cy="3514589"/>
            <a:chOff x="2194654" y="1827930"/>
            <a:chExt cx="2773491" cy="35145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299F41-F2A9-B686-8A0F-8E7CD4ED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54" y="1827930"/>
              <a:ext cx="2773491" cy="30218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699C4B-548B-4FA7-255E-DEAF7C2FBD85}"/>
                </a:ext>
              </a:extLst>
            </p:cNvPr>
            <p:cNvSpPr txBox="1"/>
            <p:nvPr/>
          </p:nvSpPr>
          <p:spPr>
            <a:xfrm>
              <a:off x="2871909" y="5034742"/>
              <a:ext cx="1418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구글 소셜 로그인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3B323C-EE15-AC5C-E5B6-BCC86D858562}"/>
              </a:ext>
            </a:extLst>
          </p:cNvPr>
          <p:cNvGrpSpPr/>
          <p:nvPr/>
        </p:nvGrpSpPr>
        <p:grpSpPr>
          <a:xfrm>
            <a:off x="6057500" y="3089127"/>
            <a:ext cx="1622566" cy="2253392"/>
            <a:chOff x="6096000" y="2345012"/>
            <a:chExt cx="1622566" cy="22533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C0885C8-7C62-F149-A27D-CF8AE5965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45012"/>
              <a:ext cx="1622566" cy="16908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2BCE51-AB44-843B-0A8D-0265F564D3F8}"/>
                </a:ext>
              </a:extLst>
            </p:cNvPr>
            <p:cNvSpPr txBox="1"/>
            <p:nvPr/>
          </p:nvSpPr>
          <p:spPr>
            <a:xfrm>
              <a:off x="6288335" y="4290627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스와이퍼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API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5D424C-8C68-E3AA-A122-B83658A87AD5}"/>
              </a:ext>
            </a:extLst>
          </p:cNvPr>
          <p:cNvGrpSpPr/>
          <p:nvPr/>
        </p:nvGrpSpPr>
        <p:grpSpPr>
          <a:xfrm>
            <a:off x="9045845" y="2303471"/>
            <a:ext cx="2220644" cy="3039048"/>
            <a:chOff x="9045844" y="1867133"/>
            <a:chExt cx="2220644" cy="30390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C4D50D-AB66-F788-00E5-FB121C757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5844" y="1867133"/>
              <a:ext cx="2220644" cy="2481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B193C9-F8E8-1D99-61F0-20D3B9702E87}"/>
                </a:ext>
              </a:extLst>
            </p:cNvPr>
            <p:cNvSpPr txBox="1"/>
            <p:nvPr/>
          </p:nvSpPr>
          <p:spPr>
            <a:xfrm>
              <a:off x="9390573" y="4598404"/>
              <a:ext cx="1531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다음 </a:t>
              </a:r>
              <a:r>
                <a:rPr lang="ko-KR" altLang="en-US" sz="1400" dirty="0" err="1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우편주소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API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5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A6077-FBA6-474C-F864-80E2F478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29E513-7080-259A-132D-8D413E914D60}"/>
              </a:ext>
            </a:extLst>
          </p:cNvPr>
          <p:cNvGrpSpPr/>
          <p:nvPr/>
        </p:nvGrpSpPr>
        <p:grpSpPr>
          <a:xfrm>
            <a:off x="2344227" y="1873673"/>
            <a:ext cx="4158611" cy="3625942"/>
            <a:chOff x="1789343" y="1549531"/>
            <a:chExt cx="4158611" cy="3625942"/>
          </a:xfrm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89AAF5A-1127-477B-AA82-773A6E13CE8F}"/>
                </a:ext>
              </a:extLst>
            </p:cNvPr>
            <p:cNvSpPr/>
            <p:nvPr/>
          </p:nvSpPr>
          <p:spPr>
            <a:xfrm>
              <a:off x="1789343" y="1549531"/>
              <a:ext cx="4158611" cy="3625942"/>
            </a:xfrm>
            <a:prstGeom prst="roundRect">
              <a:avLst>
                <a:gd name="adj" fmla="val 841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1FACCF-E3E7-E9BB-F35A-18D1BD8AB81E}"/>
                </a:ext>
              </a:extLst>
            </p:cNvPr>
            <p:cNvSpPr txBox="1"/>
            <p:nvPr/>
          </p:nvSpPr>
          <p:spPr>
            <a:xfrm>
              <a:off x="2152255" y="1887495"/>
              <a:ext cx="1661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Hi Snack!</a:t>
              </a:r>
              <a:endPara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1DD0B0-EF45-DDA1-E137-F0DD2E6D0DB6}"/>
                </a:ext>
              </a:extLst>
            </p:cNvPr>
            <p:cNvSpPr txBox="1"/>
            <p:nvPr/>
          </p:nvSpPr>
          <p:spPr>
            <a:xfrm>
              <a:off x="2127935" y="3982324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개발기간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BDEE4C-2203-C682-ECBC-C81CEABFF5B2}"/>
                </a:ext>
              </a:extLst>
            </p:cNvPr>
            <p:cNvSpPr txBox="1"/>
            <p:nvPr/>
          </p:nvSpPr>
          <p:spPr>
            <a:xfrm>
              <a:off x="2127935" y="4346657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2022/02/16 ~ </a:t>
              </a:r>
              <a:r>
                <a:rPr lang="en-US" altLang="ko-KR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2022/05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9774C-3418-1739-8F06-6312C4AC1277}"/>
                </a:ext>
              </a:extLst>
            </p:cNvPr>
            <p:cNvSpPr txBox="1"/>
            <p:nvPr/>
          </p:nvSpPr>
          <p:spPr>
            <a:xfrm>
              <a:off x="2152255" y="2405152"/>
              <a:ext cx="1954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1D1C1D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맞춤형 과자 구독 서비스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8F83FA-6CB2-4465-FEB7-9E2E6FFACE47}"/>
                </a:ext>
              </a:extLst>
            </p:cNvPr>
            <p:cNvSpPr txBox="1"/>
            <p:nvPr/>
          </p:nvSpPr>
          <p:spPr>
            <a:xfrm>
              <a:off x="2152255" y="3033761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0" dirty="0">
                  <a:solidFill>
                    <a:srgbClr val="1D1C1D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팀원</a:t>
              </a:r>
              <a:endParaRPr lang="ko-KR" altLang="en-US" sz="16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A43C8C-3E49-4796-051F-BA4369867546}"/>
                </a:ext>
              </a:extLst>
            </p:cNvPr>
            <p:cNvSpPr txBox="1"/>
            <p:nvPr/>
          </p:nvSpPr>
          <p:spPr>
            <a:xfrm>
              <a:off x="2152255" y="3349567"/>
              <a:ext cx="18501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김지훈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오종택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이준제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15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37EBC-1F19-0C84-D2A3-9E572F9A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379FA-4ED0-A8F4-2695-D5B7F0F9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265" y="1263664"/>
            <a:ext cx="7425036" cy="520805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257175" y="2425700"/>
            <a:ext cx="2298436" cy="774700"/>
          </a:xfrm>
          <a:prstGeom prst="ellipse">
            <a:avLst/>
          </a:prstGeom>
          <a:noFill/>
          <a:ln w="50800">
            <a:solidFill>
              <a:srgbClr val="0542B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661061" y="2303390"/>
            <a:ext cx="2382628" cy="1076807"/>
          </a:xfrm>
          <a:prstGeom prst="ellipse">
            <a:avLst/>
          </a:prstGeom>
          <a:noFill/>
          <a:ln w="50800">
            <a:solidFill>
              <a:srgbClr val="0542B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257175" y="2979505"/>
            <a:ext cx="2318988" cy="1130157"/>
          </a:xfrm>
          <a:prstGeom prst="ellipse">
            <a:avLst/>
          </a:prstGeom>
          <a:noFill/>
          <a:ln w="50800">
            <a:solidFill>
              <a:srgbClr val="0542B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72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4" animBg="1"/>
      <p:bldP spid="6" grpId="0" animBg="1"/>
      <p:bldP spid="6" grpId="1" animBg="1"/>
      <p:bldP spid="7" grpId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F8A932-A050-E0B3-58EA-5814B0A9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앞으로의 목표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60CEFB-14C4-3C46-F3E0-FCCEB65347AC}"/>
              </a:ext>
            </a:extLst>
          </p:cNvPr>
          <p:cNvGrpSpPr/>
          <p:nvPr/>
        </p:nvGrpSpPr>
        <p:grpSpPr>
          <a:xfrm>
            <a:off x="2417901" y="2355723"/>
            <a:ext cx="4031136" cy="2102656"/>
            <a:chOff x="3725054" y="2221943"/>
            <a:chExt cx="2534855" cy="132218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AB1C2F9-7C08-52F3-ACCB-CD27049A1D39}"/>
                </a:ext>
              </a:extLst>
            </p:cNvPr>
            <p:cNvGrpSpPr/>
            <p:nvPr/>
          </p:nvGrpSpPr>
          <p:grpSpPr>
            <a:xfrm>
              <a:off x="4473213" y="2572582"/>
              <a:ext cx="971550" cy="971550"/>
              <a:chOff x="4473213" y="2580950"/>
              <a:chExt cx="971550" cy="971550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BFDAF85-DA6A-4BE4-9A83-255D507651A4}"/>
                  </a:ext>
                </a:extLst>
              </p:cNvPr>
              <p:cNvSpPr/>
              <p:nvPr/>
            </p:nvSpPr>
            <p:spPr>
              <a:xfrm>
                <a:off x="4640889" y="2744508"/>
                <a:ext cx="659711" cy="6444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pic>
            <p:nvPicPr>
              <p:cNvPr id="7" name="그림 6" descr="텍스트, 컵, 컨테이너, 캔이(가) 표시된 사진&#10;&#10;자동 생성된 설명">
                <a:extLst>
                  <a:ext uri="{FF2B5EF4-FFF2-40B4-BE49-F238E27FC236}">
                    <a16:creationId xmlns:a16="http://schemas.microsoft.com/office/drawing/2014/main" id="{C298C2B3-30E6-49A3-A885-A9C33A5A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3213" y="2580950"/>
                <a:ext cx="971550" cy="97155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326173C-7476-3CD7-BFB9-95A329E1B581}"/>
                </a:ext>
              </a:extLst>
            </p:cNvPr>
            <p:cNvGrpSpPr/>
            <p:nvPr/>
          </p:nvGrpSpPr>
          <p:grpSpPr>
            <a:xfrm>
              <a:off x="3729447" y="2615445"/>
              <a:ext cx="885825" cy="885825"/>
              <a:chOff x="3703320" y="2624495"/>
              <a:chExt cx="885825" cy="885825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736CABA-EDA9-7329-1C72-CD84704B5443}"/>
                  </a:ext>
                </a:extLst>
              </p:cNvPr>
              <p:cNvSpPr/>
              <p:nvPr/>
            </p:nvSpPr>
            <p:spPr>
              <a:xfrm>
                <a:off x="3813502" y="2744508"/>
                <a:ext cx="659711" cy="6444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pic>
            <p:nvPicPr>
              <p:cNvPr id="13" name="그림 12" descr="텍스트, 컵, 청량음료이(가) 표시된 사진&#10;&#10;자동 생성된 설명">
                <a:extLst>
                  <a:ext uri="{FF2B5EF4-FFF2-40B4-BE49-F238E27FC236}">
                    <a16:creationId xmlns:a16="http://schemas.microsoft.com/office/drawing/2014/main" id="{B4D7F2B0-0F32-F164-6041-B6B0D7050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3320" y="2624495"/>
                <a:ext cx="885825" cy="885825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B3BBD3C-48CC-1A45-6A02-5C3423933C61}"/>
                </a:ext>
              </a:extLst>
            </p:cNvPr>
            <p:cNvGrpSpPr/>
            <p:nvPr/>
          </p:nvGrpSpPr>
          <p:grpSpPr>
            <a:xfrm>
              <a:off x="5288359" y="2571900"/>
              <a:ext cx="971550" cy="971550"/>
              <a:chOff x="5262232" y="2563532"/>
              <a:chExt cx="971550" cy="971550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86709CD-ADB7-54F9-8E98-1B37C2D68B74}"/>
                  </a:ext>
                </a:extLst>
              </p:cNvPr>
              <p:cNvSpPr/>
              <p:nvPr/>
            </p:nvSpPr>
            <p:spPr>
              <a:xfrm>
                <a:off x="5417667" y="2727772"/>
                <a:ext cx="659711" cy="6444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rgbClr val="66CCFF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pic>
            <p:nvPicPr>
              <p:cNvPr id="15" name="그림 14" descr="텍스트, 어두운이(가) 표시된 사진&#10;&#10;자동 생성된 설명">
                <a:extLst>
                  <a:ext uri="{FF2B5EF4-FFF2-40B4-BE49-F238E27FC236}">
                    <a16:creationId xmlns:a16="http://schemas.microsoft.com/office/drawing/2014/main" id="{3FF885CE-60AA-D61C-C860-3EFE3772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232" y="2563532"/>
                <a:ext cx="971550" cy="97155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4147AF-A991-123F-B865-D8DA7A6819A8}"/>
                </a:ext>
              </a:extLst>
            </p:cNvPr>
            <p:cNvSpPr txBox="1"/>
            <p:nvPr/>
          </p:nvSpPr>
          <p:spPr>
            <a:xfrm>
              <a:off x="3725054" y="2221943"/>
              <a:ext cx="24913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상품에 대한 </a:t>
              </a:r>
              <a:r>
                <a:rPr lang="ko-KR" altLang="en-US" sz="1400" dirty="0" err="1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호불호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데이터 수집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0ADAB9-9B28-42BB-CB91-2A8B4BCADE18}"/>
              </a:ext>
            </a:extLst>
          </p:cNvPr>
          <p:cNvGrpSpPr/>
          <p:nvPr/>
        </p:nvGrpSpPr>
        <p:grpSpPr>
          <a:xfrm>
            <a:off x="7907888" y="2355723"/>
            <a:ext cx="3373136" cy="2664502"/>
            <a:chOff x="5865736" y="1135124"/>
            <a:chExt cx="2121093" cy="167549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1FF5BBC-3B81-6507-5BE6-C56015D7D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8980" y="1510272"/>
              <a:ext cx="1214607" cy="130034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29A76B-2731-32CF-C5BA-CB2A1EF094AA}"/>
                </a:ext>
              </a:extLst>
            </p:cNvPr>
            <p:cNvSpPr txBox="1"/>
            <p:nvPr/>
          </p:nvSpPr>
          <p:spPr>
            <a:xfrm>
              <a:off x="5865736" y="1135124"/>
              <a:ext cx="2121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회원의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선호도 분석 그래프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9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A36-C6F0-76C5-AD78-1F6FC8E6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1543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32DA533-17BF-58E3-7D32-531747507650}"/>
              </a:ext>
            </a:extLst>
          </p:cNvPr>
          <p:cNvGrpSpPr/>
          <p:nvPr/>
        </p:nvGrpSpPr>
        <p:grpSpPr>
          <a:xfrm>
            <a:off x="3435928" y="768928"/>
            <a:ext cx="5320145" cy="5320145"/>
            <a:chOff x="2900219" y="876802"/>
            <a:chExt cx="5320145" cy="53201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07CF65-988B-5573-D4A1-D925E11F4E86}"/>
                </a:ext>
              </a:extLst>
            </p:cNvPr>
            <p:cNvSpPr/>
            <p:nvPr/>
          </p:nvSpPr>
          <p:spPr>
            <a:xfrm>
              <a:off x="2900219" y="876802"/>
              <a:ext cx="5320145" cy="5320145"/>
            </a:xfrm>
            <a:prstGeom prst="ellipse">
              <a:avLst/>
            </a:prstGeom>
            <a:solidFill>
              <a:srgbClr val="FFDF8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404B14E-7CD4-8EC5-E4D6-67737F9A11F9}"/>
                </a:ext>
              </a:extLst>
            </p:cNvPr>
            <p:cNvSpPr/>
            <p:nvPr/>
          </p:nvSpPr>
          <p:spPr>
            <a:xfrm>
              <a:off x="3362037" y="1338620"/>
              <a:ext cx="4396509" cy="43965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30AED5-E632-982B-78C2-67E71FB525A8}"/>
                </a:ext>
              </a:extLst>
            </p:cNvPr>
            <p:cNvSpPr txBox="1"/>
            <p:nvPr/>
          </p:nvSpPr>
          <p:spPr>
            <a:xfrm>
              <a:off x="4220020" y="3182931"/>
              <a:ext cx="27174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감사합니다</a:t>
              </a:r>
              <a:r>
                <a:rPr lang="en-US" altLang="ko-KR" sz="4000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!</a:t>
              </a:r>
              <a:endParaRPr lang="en-US" altLang="ko-KR" sz="4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72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A6077-FBA6-474C-F864-80E2F478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서비스의 핵심 기능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6CD2B6-D6BF-CF69-C3B5-4CFF0B5B78E7}"/>
              </a:ext>
            </a:extLst>
          </p:cNvPr>
          <p:cNvGrpSpPr/>
          <p:nvPr/>
        </p:nvGrpSpPr>
        <p:grpSpPr>
          <a:xfrm>
            <a:off x="3906553" y="1856501"/>
            <a:ext cx="5877322" cy="3996592"/>
            <a:chOff x="4523092" y="1952920"/>
            <a:chExt cx="4786545" cy="3000777"/>
          </a:xfrm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3E06A30-80F1-36EE-6917-BB537F8204E1}"/>
                </a:ext>
              </a:extLst>
            </p:cNvPr>
            <p:cNvSpPr/>
            <p:nvPr/>
          </p:nvSpPr>
          <p:spPr>
            <a:xfrm>
              <a:off x="4523092" y="1952920"/>
              <a:ext cx="4786545" cy="3000777"/>
            </a:xfrm>
            <a:prstGeom prst="roundRect">
              <a:avLst>
                <a:gd name="adj" fmla="val 841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0708FB-35A9-1438-0100-01B104083017}"/>
                </a:ext>
              </a:extLst>
            </p:cNvPr>
            <p:cNvSpPr txBox="1"/>
            <p:nvPr/>
          </p:nvSpPr>
          <p:spPr>
            <a:xfrm>
              <a:off x="5192974" y="2162918"/>
              <a:ext cx="3446782" cy="238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사용자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의 </a:t>
              </a:r>
              <a:r>
                <a:rPr lang="ko-KR" altLang="en-US" sz="2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취향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분석하여 과자를 </a:t>
              </a:r>
              <a:r>
                <a:rPr lang="ko-KR" altLang="en-US" sz="2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추천</a:t>
              </a:r>
              <a:endPara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과자를 </a:t>
              </a:r>
              <a:r>
                <a:rPr lang="ko-KR" altLang="en-US" sz="2000" b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정기 </a:t>
              </a:r>
              <a:r>
                <a:rPr lang="ko-KR" altLang="en-US" sz="2000" b="1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구독</a:t>
              </a:r>
              <a:endPara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마음에 든 상품은 </a:t>
              </a:r>
              <a:r>
                <a:rPr lang="ko-KR" altLang="en-US" sz="2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개별 구매</a:t>
              </a:r>
              <a:endPara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관리자 페이지로 손쉬운 </a:t>
              </a:r>
              <a:r>
                <a:rPr lang="ko-KR" altLang="en-US" sz="2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 관리</a:t>
              </a:r>
              <a:endPara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04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44DF04-3904-6631-2821-65FDA5AF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동기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922901" y="1829245"/>
            <a:ext cx="3346852" cy="2557734"/>
            <a:chOff x="2922901" y="1829245"/>
            <a:chExt cx="3346852" cy="25577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C3D3CE-D435-E0B2-0CF4-AAC79436FC3D}"/>
                </a:ext>
              </a:extLst>
            </p:cNvPr>
            <p:cNvSpPr txBox="1"/>
            <p:nvPr/>
          </p:nvSpPr>
          <p:spPr>
            <a:xfrm>
              <a:off x="3110985" y="1829245"/>
              <a:ext cx="29706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개인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위한 간식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추천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서비스의 부재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922901" y="3149905"/>
              <a:ext cx="3346852" cy="1237074"/>
              <a:chOff x="2828010" y="2664130"/>
              <a:chExt cx="3346852" cy="123707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1A4F8B4-EBFA-FB36-9C5A-32C36BB05C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20" t="28639" r="28705" b="29140"/>
              <a:stretch/>
            </p:blipFill>
            <p:spPr bwMode="auto">
              <a:xfrm>
                <a:off x="2828010" y="2664130"/>
                <a:ext cx="1733006" cy="98051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0395E9-000E-D4F0-28F0-B2720A61AF53}"/>
                  </a:ext>
                </a:extLst>
              </p:cNvPr>
              <p:cNvSpPr txBox="1"/>
              <p:nvPr/>
            </p:nvSpPr>
            <p:spPr>
              <a:xfrm>
                <a:off x="3044335" y="3654983"/>
                <a:ext cx="11913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기업을 위한 서비스</a:t>
                </a: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99845DCA-A40E-A63B-AE18-059B8E0409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13" t="34452" r="16296" b="36152"/>
              <a:stretch/>
            </p:blipFill>
            <p:spPr bwMode="auto">
              <a:xfrm>
                <a:off x="4762165" y="2802924"/>
                <a:ext cx="1412697" cy="6028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FB5E8-519E-C57F-519B-90185790B2B7}"/>
                  </a:ext>
                </a:extLst>
              </p:cNvPr>
              <p:cNvSpPr txBox="1"/>
              <p:nvPr/>
            </p:nvSpPr>
            <p:spPr>
              <a:xfrm>
                <a:off x="4882455" y="3650252"/>
                <a:ext cx="1072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추천 서비스 부재</a:t>
                </a: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7682655" y="1829245"/>
            <a:ext cx="3509294" cy="3684155"/>
            <a:chOff x="7587764" y="1829245"/>
            <a:chExt cx="3509294" cy="36841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A97521-DC85-44A2-D36D-8BEAB0E6F967}"/>
                </a:ext>
              </a:extLst>
            </p:cNvPr>
            <p:cNvSpPr txBox="1"/>
            <p:nvPr/>
          </p:nvSpPr>
          <p:spPr>
            <a:xfrm>
              <a:off x="7587764" y="1829245"/>
              <a:ext cx="35092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기업이 아닌 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개인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위한 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과자 구독 서비스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491DF3-F2C0-8F10-7A25-73C654C28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846"/>
            <a:stretch/>
          </p:blipFill>
          <p:spPr>
            <a:xfrm>
              <a:off x="7596077" y="2279546"/>
              <a:ext cx="3492668" cy="32338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5000"/>
                </a:prstClr>
              </a:outerShdw>
              <a:softEdge rad="12700"/>
            </a:effectLst>
          </p:spPr>
        </p:pic>
      </p:grpSp>
      <p:sp>
        <p:nvSpPr>
          <p:cNvPr id="15" name="화살표: 오른쪽 8">
            <a:extLst>
              <a:ext uri="{FF2B5EF4-FFF2-40B4-BE49-F238E27FC236}">
                <a16:creationId xmlns:a16="http://schemas.microsoft.com/office/drawing/2014/main" id="{3F1FC34A-EA03-7785-32A6-1489EAA9C6E0}"/>
              </a:ext>
            </a:extLst>
          </p:cNvPr>
          <p:cNvSpPr/>
          <p:nvPr/>
        </p:nvSpPr>
        <p:spPr>
          <a:xfrm>
            <a:off x="6698844" y="3640163"/>
            <a:ext cx="616356" cy="358432"/>
          </a:xfrm>
          <a:prstGeom prst="rightArrow">
            <a:avLst>
              <a:gd name="adj1" fmla="val 33244"/>
              <a:gd name="adj2" fmla="val 50000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2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DF45C-21C9-1FA2-AF1E-0A28A8CE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2F197E5-7207-7C72-C6F3-595CE14364FB}"/>
              </a:ext>
            </a:extLst>
          </p:cNvPr>
          <p:cNvGrpSpPr/>
          <p:nvPr/>
        </p:nvGrpSpPr>
        <p:grpSpPr>
          <a:xfrm>
            <a:off x="3559114" y="1919152"/>
            <a:ext cx="6521439" cy="2774367"/>
            <a:chOff x="3559114" y="2016224"/>
            <a:chExt cx="6521439" cy="277436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E35CCEF-2BDA-4656-6FCE-860EC0C0433F}"/>
                </a:ext>
              </a:extLst>
            </p:cNvPr>
            <p:cNvGrpSpPr/>
            <p:nvPr/>
          </p:nvGrpSpPr>
          <p:grpSpPr>
            <a:xfrm>
              <a:off x="3895299" y="2016224"/>
              <a:ext cx="3445770" cy="1241931"/>
              <a:chOff x="2863820" y="1657678"/>
              <a:chExt cx="3445770" cy="124193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8CC3018-FDE9-4543-E63D-754A89A95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3820" y="1736863"/>
                <a:ext cx="1114621" cy="1114621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D39AF38-49B5-BE0F-39A4-528BA9052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5740" y="1736862"/>
                <a:ext cx="1114621" cy="1114621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CABA81F-6CE1-272D-7B5B-094DB10D1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7659" y="1657678"/>
                <a:ext cx="1241931" cy="1241931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6F83F9-DCE3-C4DA-B63C-32448449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047" y="3582168"/>
              <a:ext cx="1119768" cy="111976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6E682D5-11D7-43BF-4D39-2A8B4807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114" y="3582168"/>
              <a:ext cx="1148907" cy="1119768"/>
            </a:xfrm>
            <a:prstGeom prst="rect">
              <a:avLst/>
            </a:prstGeom>
          </p:spPr>
        </p:pic>
        <p:pic>
          <p:nvPicPr>
            <p:cNvPr id="23" name="그림 22" descr="텍스트, 무기, 금속제무기이(가) 표시된 사진&#10;&#10;자동 생성된 설명">
              <a:extLst>
                <a:ext uri="{FF2B5EF4-FFF2-40B4-BE49-F238E27FC236}">
                  <a16:creationId xmlns:a16="http://schemas.microsoft.com/office/drawing/2014/main" id="{8941EE36-8F3E-8DB7-8E0C-4A4E24764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12" y="3778427"/>
              <a:ext cx="1988141" cy="78239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1167BF7-C971-4E39-22CF-61201DC2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841" y="3548660"/>
              <a:ext cx="1241931" cy="12419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CCAAB61-0729-3125-B4D3-A98AA6E04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069" y="2354855"/>
              <a:ext cx="2175056" cy="589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471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A0AA2-64EE-3C76-EDBC-E501062A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/</a:t>
            </a:r>
            <a:r>
              <a:rPr lang="ko-KR" altLang="en-US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4BE60-5FDB-EFC3-280F-3B79A42DF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3" t="12456" r="29216" b="22456"/>
          <a:stretch/>
        </p:blipFill>
        <p:spPr>
          <a:xfrm>
            <a:off x="2089485" y="1817907"/>
            <a:ext cx="2675021" cy="3222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46876C-43D2-E6F7-AE02-45A653E7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837" y="2153652"/>
            <a:ext cx="3252391" cy="2886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22BEA4-62DD-73F4-96B8-6BC8088FC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69" y="2895287"/>
            <a:ext cx="2931000" cy="1067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  <a:softEdge rad="12700"/>
          </a:effectLst>
        </p:spPr>
      </p:pic>
      <p:sp>
        <p:nvSpPr>
          <p:cNvPr id="12" name="화살표: 오른쪽 8">
            <a:extLst>
              <a:ext uri="{FF2B5EF4-FFF2-40B4-BE49-F238E27FC236}">
                <a16:creationId xmlns:a16="http://schemas.microsoft.com/office/drawing/2014/main" id="{3F1FC34A-EA03-7785-32A6-1489EAA9C6E0}"/>
              </a:ext>
            </a:extLst>
          </p:cNvPr>
          <p:cNvSpPr/>
          <p:nvPr/>
        </p:nvSpPr>
        <p:spPr>
          <a:xfrm>
            <a:off x="8246269" y="3349497"/>
            <a:ext cx="343357" cy="189483"/>
          </a:xfrm>
          <a:prstGeom prst="rightArrow">
            <a:avLst>
              <a:gd name="adj1" fmla="val 33244"/>
              <a:gd name="adj2" fmla="val 50000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8">
            <a:extLst>
              <a:ext uri="{FF2B5EF4-FFF2-40B4-BE49-F238E27FC236}">
                <a16:creationId xmlns:a16="http://schemas.microsoft.com/office/drawing/2014/main" id="{3F1FC34A-EA03-7785-32A6-1489EAA9C6E0}"/>
              </a:ext>
            </a:extLst>
          </p:cNvPr>
          <p:cNvSpPr/>
          <p:nvPr/>
        </p:nvSpPr>
        <p:spPr>
          <a:xfrm>
            <a:off x="4670603" y="3349497"/>
            <a:ext cx="343357" cy="189483"/>
          </a:xfrm>
          <a:prstGeom prst="rightArrow">
            <a:avLst>
              <a:gd name="adj1" fmla="val 33244"/>
              <a:gd name="adj2" fmla="val 50000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3715BD-DB1F-9A7E-F77F-BE597CAA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연출</a:t>
            </a:r>
          </a:p>
        </p:txBody>
      </p:sp>
      <p:pic>
        <p:nvPicPr>
          <p:cNvPr id="6" name="패러럴 스크롤">
            <a:hlinkClick r:id="" action="ppaction://media"/>
            <a:extLst>
              <a:ext uri="{FF2B5EF4-FFF2-40B4-BE49-F238E27FC236}">
                <a16:creationId xmlns:a16="http://schemas.microsoft.com/office/drawing/2014/main" id="{4212A834-7D56-481D-E0FF-EDB043DEE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4316" y="1483753"/>
            <a:ext cx="7788934" cy="4381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323A7F-B7BC-0B25-D64C-725E781DDEFC}"/>
              </a:ext>
            </a:extLst>
          </p:cNvPr>
          <p:cNvSpPr txBox="1"/>
          <p:nvPr/>
        </p:nvSpPr>
        <p:spPr>
          <a:xfrm>
            <a:off x="9632935" y="5998036"/>
            <a:ext cx="1215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패러럴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스크롤</a:t>
            </a:r>
          </a:p>
        </p:txBody>
      </p:sp>
    </p:spTree>
    <p:extLst>
      <p:ext uri="{BB962C8B-B14F-4D97-AF65-F5344CB8AC3E}">
        <p14:creationId xmlns:p14="http://schemas.microsoft.com/office/powerpoint/2010/main" val="424334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5516D7D-A357-A82A-01BB-A8046A96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883" y="2061486"/>
            <a:ext cx="6290392" cy="4512499"/>
          </a:xfrm>
          <a:prstGeom prst="rect">
            <a:avLst/>
          </a:prstGeom>
          <a:noFill/>
          <a:effectLst>
            <a:outerShdw blurRad="63500" sx="101000" sy="101000" algn="ctr" rotWithShape="0">
              <a:prstClr val="black">
                <a:alpha val="40000"/>
              </a:prstClr>
            </a:outerShdw>
            <a:softEdge rad="1905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58E760-4012-ABC8-D536-B1C0E1EEE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224" y="1358887"/>
            <a:ext cx="7161253" cy="4100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  <a:softEdge rad="127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FBDAA45-0B2B-FA4B-2CFA-C3D30595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 구독</a:t>
            </a:r>
          </a:p>
        </p:txBody>
      </p:sp>
      <p:sp>
        <p:nvSpPr>
          <p:cNvPr id="2" name="타원 1"/>
          <p:cNvSpPr/>
          <p:nvPr/>
        </p:nvSpPr>
        <p:spPr>
          <a:xfrm>
            <a:off x="7281864" y="3567114"/>
            <a:ext cx="664369" cy="373856"/>
          </a:xfrm>
          <a:prstGeom prst="ellipse">
            <a:avLst/>
          </a:prstGeom>
          <a:noFill/>
          <a:ln w="508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15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FBDAA45-0B2B-FA4B-2CFA-C3D30595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 구독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58E760-4012-ABC8-D536-B1C0E1EEE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9224" y="1358887"/>
            <a:ext cx="7161253" cy="4100059"/>
          </a:xfrm>
          <a:prstGeom prst="rect">
            <a:avLst/>
          </a:prstGeom>
          <a:noFill/>
          <a:effectLst>
            <a:outerShdw blurRad="63500" sx="101000" sy="101000" algn="ctr" rotWithShape="0">
              <a:prstClr val="black">
                <a:alpha val="40000"/>
              </a:prstClr>
            </a:outerShdw>
            <a:softEdge rad="19050"/>
          </a:effectLst>
        </p:spPr>
      </p:pic>
      <p:sp>
        <p:nvSpPr>
          <p:cNvPr id="2" name="타원 1"/>
          <p:cNvSpPr/>
          <p:nvPr/>
        </p:nvSpPr>
        <p:spPr>
          <a:xfrm>
            <a:off x="7281864" y="3567114"/>
            <a:ext cx="664369" cy="373856"/>
          </a:xfrm>
          <a:prstGeom prst="ellipse">
            <a:avLst/>
          </a:prstGeom>
          <a:noFill/>
          <a:ln w="508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516D7D-A357-A82A-01BB-A8046A96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883" y="2061486"/>
            <a:ext cx="6290392" cy="4512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4654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249</Words>
  <Application>Microsoft Office PowerPoint</Application>
  <PresentationFormat>와이드스크린</PresentationFormat>
  <Paragraphs>69</Paragraphs>
  <Slides>23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Noto Sans KR Medium</vt:lpstr>
      <vt:lpstr>Noto Sans KR</vt:lpstr>
      <vt:lpstr>Arial</vt:lpstr>
      <vt:lpstr>Noto Sans KR Black</vt:lpstr>
      <vt:lpstr>Noto Sans KR Light</vt:lpstr>
      <vt:lpstr>Office 테마</vt:lpstr>
      <vt:lpstr>PowerPoint 프레젠테이션</vt:lpstr>
      <vt:lpstr>소개</vt:lpstr>
      <vt:lpstr>서비스의 핵심 기능</vt:lpstr>
      <vt:lpstr>기획 동기</vt:lpstr>
      <vt:lpstr>개발 환경</vt:lpstr>
      <vt:lpstr>회원가입/로그인</vt:lpstr>
      <vt:lpstr>화면 연출</vt:lpstr>
      <vt:lpstr>정기 구독</vt:lpstr>
      <vt:lpstr>정기 구독</vt:lpstr>
      <vt:lpstr>과자 추천 알고리즘</vt:lpstr>
      <vt:lpstr>개별 구매</vt:lpstr>
      <vt:lpstr>개별 구매</vt:lpstr>
      <vt:lpstr>개별 구매</vt:lpstr>
      <vt:lpstr>개별 구매</vt:lpstr>
      <vt:lpstr>리뷰</vt:lpstr>
      <vt:lpstr>리뷰</vt:lpstr>
      <vt:lpstr>리뷰</vt:lpstr>
      <vt:lpstr>서비스 데이터 관리</vt:lpstr>
      <vt:lpstr>외부 라이브러리</vt:lpstr>
      <vt:lpstr>ERD</vt:lpstr>
      <vt:lpstr>앞으로의 목표</vt:lpstr>
      <vt:lpstr>시연 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종택</dc:creator>
  <cp:lastModifiedBy>821056513526</cp:lastModifiedBy>
  <cp:revision>98</cp:revision>
  <dcterms:created xsi:type="dcterms:W3CDTF">2022-05-05T05:03:49Z</dcterms:created>
  <dcterms:modified xsi:type="dcterms:W3CDTF">2022-05-15T11:48:50Z</dcterms:modified>
</cp:coreProperties>
</file>